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266" r:id="rId3"/>
    <p:sldId id="274" r:id="rId4"/>
    <p:sldId id="267" r:id="rId5"/>
    <p:sldId id="280" r:id="rId6"/>
    <p:sldId id="275" r:id="rId7"/>
    <p:sldId id="281" r:id="rId8"/>
    <p:sldId id="257" r:id="rId9"/>
    <p:sldId id="282" r:id="rId10"/>
    <p:sldId id="276" r:id="rId11"/>
    <p:sldId id="271" r:id="rId12"/>
    <p:sldId id="277" r:id="rId13"/>
    <p:sldId id="258" r:id="rId14"/>
    <p:sldId id="278" r:id="rId15"/>
    <p:sldId id="279" r:id="rId16"/>
    <p:sldId id="284" r:id="rId17"/>
    <p:sldId id="270" r:id="rId18"/>
    <p:sldId id="283" r:id="rId19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iel Smit" initials="MS" lastIdx="9" clrIdx="0"/>
  <p:cmAuthor id="1" name="Vries, Sander de" initials="SdV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>
        <p:scale>
          <a:sx n="75" d="100"/>
          <a:sy n="75" d="100"/>
        </p:scale>
        <p:origin x="-2568" y="-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5C9A-E170-4607-8EC8-0851105BF3CA}" type="datetimeFigureOut">
              <a:rPr lang="nl-NL" smtClean="0"/>
              <a:pPr/>
              <a:t>31-5-2016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C5DA-D646-4CE7-9DF6-2B50DC1E043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1013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2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099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665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230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0428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DF8EF13-1B45-479A-A2BB-0F036BCC05F7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93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4B2A-517D-4074-9C97-DAB32EA6EA3C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9941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3A692-ECD0-42BF-B172-285DB06F9C5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921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E04FC-9246-40B7-86B0-21FC8DA3244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43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78669-9163-4AFD-AC5A-B15A4928C01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41129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A1E9F-0FE2-403B-9C89-5D6D558DFC9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41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C050-F067-40D9-9E56-2111708557A7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74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A10EC-1E7F-446E-BD24-D00CE7D3491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9742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2E36-FC98-4FC6-9B81-763E2997E0E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0031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9177C-29B7-4D5B-920D-235D01C6D2C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6736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C456-7271-4F15-A105-A011DD795DF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937B0-2AC6-4D4F-BDD1-F92E36D551D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057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4B4C4-F508-409B-B52D-19649972599F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6123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§8.1 Nederland handelsland!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waarom er handel is met het buitenland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er op de betalingsbalans van ons land staat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belangrijk de buitenlandse handel voor Nederland is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1298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</a:t>
            </a:r>
            <a:r>
              <a:rPr lang="nl-NL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jaar voert Nederland 415 miljoen liter wijn in. De gemiddelde prijs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van een fles van die wijn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 € 2,30.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invoerwaarde is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415.000.000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x € 2,30 = </a:t>
            </a:r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€ 954.500.000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Berekenen uit- en invoerwaarde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1999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9888" y="1268760"/>
            <a:ext cx="7804224" cy="4439518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betalingsbalans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een overzicht van alle betalingen aan het buitenland en alle ontvangsten uit het buitenland.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Nederlandsche Bank (DNB) houdt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dit overzicht bij.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betalingsbalans van ons land staat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totale waarde van de geëxporteerde goederen 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diensten: onze ontvangsten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totale waarde van de geïmporteerde goederen 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diensten: onze betalingen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aan het buitenland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Betalingsbalans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6288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Positief saldo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Als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onze totale uitvoerwaarde groter is dan de invoerwaarde,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heeft Nederland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overschot op de betalingsbalans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Negatief saldo</a:t>
            </a:r>
            <a:endParaRPr lang="nl-NL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Als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land meer importeert dan exporteert,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dan is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er een tekort op de betalingsbalans. 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Betalingsbalans: positief of negatief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92473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89124"/>
            <a:ext cx="8102600" cy="4564211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nationaal inkomen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alle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inkomens van de inwoners van ons land bij elkaar opgeteld.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Als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wilt bepalen hoe belangrijk 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internationale handel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voor ons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land is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, dan vergelijk je de totale invoerwaarde of totale uitvoerwaarde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van Nederland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met ons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nationaal inkomen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10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itel 1"/>
          <p:cNvSpPr>
            <a:spLocks/>
          </p:cNvSpPr>
          <p:nvPr/>
        </p:nvSpPr>
        <p:spPr bwMode="auto">
          <a:xfrm>
            <a:off x="457200" y="4730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</a:rPr>
              <a:t>Nationaal inkomen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89124"/>
            <a:ext cx="8102600" cy="4564211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importquote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de totale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invoerwaarde als percentage van het nationaal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inkomen.</a:t>
            </a:r>
          </a:p>
          <a:p>
            <a:pPr algn="l"/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exportquote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totale uitvoerwaarde als percentage van het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nationaal inkomen. 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hoger de import- en exportquote,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hoe belangrijker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internationale handel voor een land is.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itel 1"/>
          <p:cNvSpPr>
            <a:spLocks/>
          </p:cNvSpPr>
          <p:nvPr/>
        </p:nvSpPr>
        <p:spPr bwMode="auto">
          <a:xfrm>
            <a:off x="457200" y="4730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</a:rPr>
              <a:t>Import- en exportquote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724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549974"/>
            <a:ext cx="8102600" cy="4564211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Importquote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= totale invoerwaarde ÷ nationaal inkomen x 100 = %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Exportquote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= totale uitvoerwaarde ÷ nationaal inkomen x 100 = %</a:t>
            </a:r>
          </a:p>
          <a:p>
            <a:pPr algn="l"/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itel 1"/>
          <p:cNvSpPr>
            <a:spLocks/>
          </p:cNvSpPr>
          <p:nvPr/>
        </p:nvSpPr>
        <p:spPr bwMode="auto">
          <a:xfrm>
            <a:off x="457200" y="4730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</a:rPr>
              <a:t>Berekening import- en exportquote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2071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549974"/>
            <a:ext cx="8102600" cy="4564211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 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Nederland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heeft in een bepaald jaar een nationaal inkomen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van €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680 miljard. </a:t>
            </a:r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totale invoerwaarde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dat jaar is € 485 miljard.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Importquote: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€ 485 miljard ÷ € 680 miljard x 100 = 71,3%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itel 1"/>
          <p:cNvSpPr>
            <a:spLocks/>
          </p:cNvSpPr>
          <p:nvPr/>
        </p:nvSpPr>
        <p:spPr bwMode="auto">
          <a:xfrm>
            <a:off x="457200" y="4730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</a:rPr>
              <a:t>Berekening import- en exportquote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2745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6729" y="1828801"/>
            <a:ext cx="8094908" cy="3328392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Nederland heeft een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omdat het afhankelijk is van internationale handel. Dat zie je aan de hoge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importquote 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exportquote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Landen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die naar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verhouding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weinig in- en uitvoeren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ten opzichte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van hun nationaal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inkomen hebben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meer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gesloten economie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4" name="Titel 1"/>
          <p:cNvSpPr>
            <a:spLocks/>
          </p:cNvSpPr>
          <p:nvPr/>
        </p:nvSpPr>
        <p:spPr bwMode="auto">
          <a:xfrm>
            <a:off x="457200" y="48624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</a:rPr>
              <a:t>Open en gesloten economie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8054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6729" y="1828801"/>
            <a:ext cx="8094908" cy="3328392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Goederen en diensten verkopen aan het buitenland noem je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……………….</a:t>
            </a: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Als we goederen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invoeren om ze daarna door te verkopen aan het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buitenland, dan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 dat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Goederen en diensten kopen uit </a:t>
            </a:r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2800" smtClean="0">
                <a:latin typeface="Arial" panose="020B0604020202020204" pitchFamily="34" charset="0"/>
                <a:cs typeface="Arial" panose="020B0604020202020204" pitchFamily="34" charset="0"/>
              </a:rPr>
              <a:t>buitenland noem je ……..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4" name="Titel 1"/>
          <p:cNvSpPr>
            <a:spLocks/>
          </p:cNvSpPr>
          <p:nvPr/>
        </p:nvSpPr>
        <p:spPr bwMode="auto">
          <a:xfrm>
            <a:off x="457200" y="48624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</a:rPr>
              <a:t>Controleer jezelf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71215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2469" y="1340768"/>
            <a:ext cx="756126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Nederland is een echt handelsland. </a:t>
            </a:r>
            <a:endParaRPr lang="nl-NL" sz="2800" dirty="0" smtClean="0"/>
          </a:p>
          <a:p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We </a:t>
            </a:r>
            <a:r>
              <a:rPr lang="nl-NL" sz="2800" i="1" dirty="0" smtClean="0"/>
              <a:t>exporteren</a:t>
            </a:r>
            <a:r>
              <a:rPr lang="nl-NL" sz="2800" dirty="0" smtClean="0"/>
              <a:t> (</a:t>
            </a:r>
            <a:r>
              <a:rPr lang="nl-NL" sz="2800" i="1" dirty="0" smtClean="0"/>
              <a:t>uitvoer</a:t>
            </a:r>
            <a:r>
              <a:rPr lang="nl-NL" sz="2800" dirty="0" smtClean="0"/>
              <a:t>): we </a:t>
            </a:r>
            <a:r>
              <a:rPr lang="nl-NL" sz="2800" dirty="0"/>
              <a:t>verkopen </a:t>
            </a:r>
            <a:r>
              <a:rPr lang="nl-NL" sz="2800" dirty="0" smtClean="0"/>
              <a:t>goederen </a:t>
            </a:r>
            <a:r>
              <a:rPr lang="nl-NL" sz="2800" dirty="0"/>
              <a:t>en </a:t>
            </a:r>
            <a:r>
              <a:rPr lang="nl-NL" sz="2800" dirty="0" smtClean="0"/>
              <a:t>diensten aan buitenlandse bedrijven </a:t>
            </a:r>
            <a:r>
              <a:rPr lang="nl-NL" sz="2800" dirty="0"/>
              <a:t>en personen</a:t>
            </a:r>
            <a:r>
              <a:rPr lang="nl-NL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We </a:t>
            </a:r>
            <a:r>
              <a:rPr lang="nl-NL" sz="2800" i="1" dirty="0" smtClean="0"/>
              <a:t>importeren (invoer)</a:t>
            </a:r>
            <a:r>
              <a:rPr lang="nl-NL" sz="2800" dirty="0" smtClean="0"/>
              <a:t>: we kopen goederen </a:t>
            </a:r>
            <a:r>
              <a:rPr lang="nl-NL" sz="2800" dirty="0"/>
              <a:t>en diensten uit het </a:t>
            </a:r>
            <a:r>
              <a:rPr lang="nl-NL" sz="2800" dirty="0" smtClean="0"/>
              <a:t>buitenland. </a:t>
            </a:r>
            <a:endParaRPr lang="nl-NL" altLang="nl-NL" sz="2800" dirty="0"/>
          </a:p>
          <a:p>
            <a:endParaRPr lang="nl-NL" sz="2800" dirty="0"/>
          </a:p>
          <a:p>
            <a:r>
              <a:rPr lang="nl-NL" sz="2800" dirty="0"/>
              <a:t>De import van goederen en diensten kost ons geld. Die import kunnen we betalen met de opbrengst van onze </a:t>
            </a:r>
            <a:r>
              <a:rPr lang="nl-NL" sz="2800" dirty="0" smtClean="0"/>
              <a:t>export.</a:t>
            </a:r>
            <a:endParaRPr lang="nl-NL" sz="2800" dirty="0"/>
          </a:p>
          <a:p>
            <a:r>
              <a:rPr lang="nl-NL" sz="2800" dirty="0" smtClean="0"/>
              <a:t> </a:t>
            </a:r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Handelsland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21715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38200" y="1752600"/>
            <a:ext cx="75612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De export levert ons land veel inkomsten op.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Door </a:t>
            </a:r>
            <a:r>
              <a:rPr lang="nl-NL" sz="2800" dirty="0"/>
              <a:t>te exporteren verkopen Nederlandse bedrijven veel meer </a:t>
            </a:r>
            <a:r>
              <a:rPr lang="nl-NL" sz="2800" dirty="0" smtClean="0"/>
              <a:t>dan wanneer </a:t>
            </a:r>
            <a:r>
              <a:rPr lang="nl-NL" sz="2800" dirty="0"/>
              <a:t>ze hun producten alleen in ons land </a:t>
            </a:r>
            <a:r>
              <a:rPr lang="nl-NL" sz="2800" dirty="0" smtClean="0"/>
              <a:t>zouden verkopen</a:t>
            </a:r>
            <a:r>
              <a:rPr lang="nl-NL" sz="2800" dirty="0"/>
              <a:t>. </a:t>
            </a:r>
            <a:endParaRPr lang="nl-NL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De export zorgt </a:t>
            </a:r>
            <a:r>
              <a:rPr lang="nl-NL" sz="2800" dirty="0" smtClean="0"/>
              <a:t>voor </a:t>
            </a:r>
            <a:r>
              <a:rPr lang="nl-NL" sz="2800" dirty="0"/>
              <a:t>veel werkgelegenheid</a:t>
            </a:r>
            <a:r>
              <a:rPr lang="nl-NL" sz="2800" dirty="0" smtClean="0"/>
              <a:t>. De </a:t>
            </a:r>
            <a:r>
              <a:rPr lang="nl-NL" sz="2800" dirty="0"/>
              <a:t>producten </a:t>
            </a:r>
            <a:r>
              <a:rPr lang="nl-NL" sz="2800" dirty="0" smtClean="0"/>
              <a:t>moeten </a:t>
            </a:r>
            <a:r>
              <a:rPr lang="nl-NL" sz="2800" dirty="0"/>
              <a:t>eerst worden geproduceerd</a:t>
            </a:r>
            <a:r>
              <a:rPr lang="nl-NL" sz="2800" dirty="0" smtClean="0"/>
              <a:t>. Daarvoor </a:t>
            </a:r>
            <a:r>
              <a:rPr lang="nl-NL" sz="2800" dirty="0"/>
              <a:t>hebben Nederlandse bedrijven werknemers </a:t>
            </a:r>
            <a:r>
              <a:rPr lang="nl-NL" sz="2800" dirty="0" smtClean="0"/>
              <a:t>nodig. </a:t>
            </a:r>
            <a:endParaRPr lang="nl-NL" alt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Exporteren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5539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Wederuitvoer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50" y="1700213"/>
            <a:ext cx="77057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Goederen </a:t>
            </a:r>
            <a:r>
              <a:rPr lang="nl-NL" sz="2800" dirty="0"/>
              <a:t>die we eerst invoeren </a:t>
            </a:r>
            <a:r>
              <a:rPr lang="nl-NL" sz="2800" dirty="0" smtClean="0"/>
              <a:t>en daarna </a:t>
            </a:r>
            <a:r>
              <a:rPr lang="nl-NL" sz="2800" dirty="0"/>
              <a:t>doorverkopen aan het buitenland. </a:t>
            </a:r>
            <a:endParaRPr lang="nl-NL" sz="2800" dirty="0" smtClean="0"/>
          </a:p>
          <a:p>
            <a:r>
              <a:rPr lang="nl-NL" sz="2800" dirty="0" smtClean="0"/>
              <a:t>De </a:t>
            </a:r>
            <a:r>
              <a:rPr lang="nl-NL" sz="2800" dirty="0"/>
              <a:t>ingevoerde </a:t>
            </a:r>
            <a:r>
              <a:rPr lang="nl-NL" sz="2800" dirty="0" smtClean="0"/>
              <a:t>producten </a:t>
            </a:r>
            <a:r>
              <a:rPr lang="nl-NL" sz="2800" dirty="0"/>
              <a:t>zijn dan </a:t>
            </a:r>
            <a:r>
              <a:rPr lang="nl-NL" sz="2800" dirty="0" smtClean="0"/>
              <a:t>maar kort </a:t>
            </a:r>
            <a:r>
              <a:rPr lang="nl-NL" sz="2800" dirty="0"/>
              <a:t>in het bezit van een </a:t>
            </a:r>
            <a:r>
              <a:rPr lang="nl-NL" sz="2800" dirty="0" smtClean="0"/>
              <a:t>Nederlands bedrijf en </a:t>
            </a:r>
            <a:r>
              <a:rPr lang="nl-NL" sz="2800" dirty="0"/>
              <a:t>worden</a:t>
            </a:r>
          </a:p>
          <a:p>
            <a:r>
              <a:rPr lang="nl-NL" sz="2800" dirty="0"/>
              <a:t>daarna doorverkocht aan het buitenland.</a:t>
            </a:r>
            <a:endParaRPr lang="nl-NL" altLang="nl-NL" sz="2800" dirty="0"/>
          </a:p>
        </p:txBody>
      </p:sp>
      <p:sp>
        <p:nvSpPr>
          <p:cNvPr id="11269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78997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Wederuitvoer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3529" y="1323546"/>
            <a:ext cx="6187996" cy="47375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236898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Redenen om te importeren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417860" y="957759"/>
            <a:ext cx="830828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We </a:t>
            </a:r>
            <a:r>
              <a:rPr lang="nl-NL" sz="2800" dirty="0"/>
              <a:t>importeren </a:t>
            </a:r>
            <a:r>
              <a:rPr lang="nl-NL" sz="2800" dirty="0" smtClean="0"/>
              <a:t>bepaalde producten:</a:t>
            </a: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als </a:t>
            </a:r>
            <a:r>
              <a:rPr lang="nl-NL" sz="2800" dirty="0"/>
              <a:t>die in het buitenland goedkoper gemaakt kunnen worden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als </a:t>
            </a:r>
            <a:r>
              <a:rPr lang="nl-NL" sz="2800" dirty="0"/>
              <a:t>die buitenlandse producten een betere kwaliteit hebben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als </a:t>
            </a:r>
            <a:r>
              <a:rPr lang="nl-NL" sz="2800" dirty="0"/>
              <a:t>bepaalde grondstoffen niet of weinig voorkomen in Nederland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als </a:t>
            </a:r>
            <a:r>
              <a:rPr lang="nl-NL" sz="2800" dirty="0"/>
              <a:t>we bepaalde landbouwgewassen niet kunnen verbouwen omdat </a:t>
            </a:r>
            <a:r>
              <a:rPr lang="nl-NL" sz="2800" dirty="0" smtClean="0"/>
              <a:t>ons klimaat </a:t>
            </a:r>
            <a:r>
              <a:rPr lang="nl-NL" sz="2800" dirty="0"/>
              <a:t>er niet geschikt voor 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omdat </a:t>
            </a:r>
            <a:r>
              <a:rPr lang="nl-NL" sz="2800" dirty="0"/>
              <a:t>Nederlandse consumenten de keuze willen hebben </a:t>
            </a:r>
            <a:r>
              <a:rPr lang="nl-NL" sz="2800" dirty="0" smtClean="0"/>
              <a:t>tussen verschillende producten </a:t>
            </a:r>
            <a:r>
              <a:rPr lang="nl-NL" sz="2800" dirty="0"/>
              <a:t>en merken</a:t>
            </a:r>
            <a:endParaRPr lang="nl-NL" altLang="nl-NL" sz="2800" dirty="0"/>
          </a:p>
        </p:txBody>
      </p:sp>
      <p:sp>
        <p:nvSpPr>
          <p:cNvPr id="12293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229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0976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Leg uit waarom Nederland deze producten importeert. </a:t>
            </a: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Importeren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0469" y="3957017"/>
            <a:ext cx="2399331" cy="2399331"/>
          </a:xfrm>
          <a:prstGeom prst="rect">
            <a:avLst/>
          </a:prstGeom>
        </p:spPr>
      </p:pic>
      <p:pic>
        <p:nvPicPr>
          <p:cNvPr id="1026" name="Picture 2" descr="D:\Pincode - 6e editie\Pincode - vmbo bb\ICT\Leerjaar 3\verkleind-beeld-Pincode-3gt\verkleind-beeld-Pincode-3gt\8 - hoofdstuk 8\80821A9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562" y="4397218"/>
            <a:ext cx="2481064" cy="164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T:\_algemeen\Rechtenvrij_beeld\ 3-1_Collector\PH058-Fruits et legumes\PH058-05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55341"/>
            <a:ext cx="2583811" cy="171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107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Uitvoerwaarde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het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bedrag dat we in totaal met de export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verdienen. </a:t>
            </a:r>
          </a:p>
          <a:p>
            <a:pPr algn="l"/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Invoerwaarde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 wat we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totaal betalen voor de import van goederen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diensten. </a:t>
            </a: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Uit- en invoerwaarde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916832"/>
            <a:ext cx="7804224" cy="4439518"/>
          </a:xfrm>
        </p:spPr>
        <p:txBody>
          <a:bodyPr/>
          <a:lstStyle/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Invoerwaarde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= ingevoerde hoeveelheid x prijs per eenheid</a:t>
            </a:r>
          </a:p>
          <a:p>
            <a:pPr algn="l"/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Uitvoerwaarde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= uitgevoerde hoeveelheid x prijs per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eenheid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 smtClean="0">
                <a:solidFill>
                  <a:srgbClr val="54BDF2"/>
                </a:solidFill>
                <a:latin typeface="Arial" panose="020B0604020202020204" pitchFamily="34" charset="0"/>
              </a:rPr>
              <a:t>Berekenen uit- en invoerwaarde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82940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a6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c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c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c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cf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d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d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d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d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d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d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2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2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a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b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b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b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bf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c3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780</Words>
  <Application>Microsoft Office PowerPoint</Application>
  <PresentationFormat>On-screen Show (4:3)</PresentationFormat>
  <Paragraphs>108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Standaardontwerp</vt:lpstr>
      <vt:lpstr>§8.1 Nederland handelsland!</vt:lpstr>
      <vt:lpstr>Slide 2</vt:lpstr>
      <vt:lpstr>Slide 3</vt:lpstr>
      <vt:lpstr>Wederuitvoer</vt:lpstr>
      <vt:lpstr>Wederuitvoer</vt:lpstr>
      <vt:lpstr>Redenen om te importeren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sa-documentum</cp:lastModifiedBy>
  <cp:revision>43</cp:revision>
  <dcterms:created xsi:type="dcterms:W3CDTF">2011-02-22T13:52:07Z</dcterms:created>
  <dcterms:modified xsi:type="dcterms:W3CDTF">2016-05-31T10:41:39Z</dcterms:modified>
</cp:coreProperties>
</file>