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tags/tag3.xml" ContentType="application/vnd.openxmlformats-officedocument.presentationml.tags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9" r:id="rId2"/>
    <p:sldId id="266" r:id="rId3"/>
    <p:sldId id="274" r:id="rId4"/>
    <p:sldId id="267" r:id="rId5"/>
    <p:sldId id="280" r:id="rId6"/>
    <p:sldId id="275" r:id="rId7"/>
    <p:sldId id="281" r:id="rId8"/>
    <p:sldId id="257" r:id="rId9"/>
    <p:sldId id="282" r:id="rId10"/>
    <p:sldId id="276" r:id="rId11"/>
    <p:sldId id="271" r:id="rId12"/>
    <p:sldId id="277" r:id="rId13"/>
    <p:sldId id="258" r:id="rId14"/>
    <p:sldId id="278" r:id="rId15"/>
    <p:sldId id="279" r:id="rId16"/>
    <p:sldId id="284" r:id="rId17"/>
    <p:sldId id="270" r:id="rId18"/>
    <p:sldId id="283" r:id="rId19"/>
  </p:sldIdLst>
  <p:sldSz cx="9144000" cy="6858000" type="screen4x3"/>
  <p:notesSz cx="6858000" cy="9144000"/>
  <p:custDataLst>
    <p:tags r:id="rId21"/>
  </p:custDataLst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iel Smit" initials="MS" lastIdx="9" clrIdx="0"/>
  <p:cmAuthor id="1" name="Vries, Sander de" initials="SdV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1" autoAdjust="0"/>
  </p:normalViewPr>
  <p:slideViewPr>
    <p:cSldViewPr>
      <p:cViewPr>
        <p:scale>
          <a:sx n="75" d="100"/>
          <a:sy n="75" d="100"/>
        </p:scale>
        <p:origin x="-2568" y="-10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B35C9A-E170-4607-8EC8-0851105BF3CA}" type="datetimeFigureOut">
              <a:rPr lang="nl-NL" smtClean="0"/>
              <a:pPr/>
              <a:t>31-5-2016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91C5DA-D646-4CE7-9DF6-2B50DC1E043B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810134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altLang="nl-NL" smtClean="0"/>
          </a:p>
        </p:txBody>
      </p:sp>
      <p:sp>
        <p:nvSpPr>
          <p:cNvPr id="17412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E5808E4-83A8-4B45-8016-E790E22DBE83}" type="slidenum">
              <a:rPr lang="nl-NL" altLang="nl-NL" sz="1200">
                <a:latin typeface="Calibri" panose="020F0502020204030204" pitchFamily="34" charset="0"/>
              </a:rPr>
              <a:pPr algn="r" eaLnBrk="1" hangingPunct="1"/>
              <a:t>2</a:t>
            </a:fld>
            <a:endParaRPr lang="nl-NL" altLang="nl-NL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2099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altLang="nl-NL" smtClean="0"/>
          </a:p>
        </p:txBody>
      </p:sp>
      <p:sp>
        <p:nvSpPr>
          <p:cNvPr id="17412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E5808E4-83A8-4B45-8016-E790E22DBE83}" type="slidenum">
              <a:rPr lang="nl-NL" altLang="nl-NL" sz="1200">
                <a:latin typeface="Calibri" panose="020F0502020204030204" pitchFamily="34" charset="0"/>
              </a:rPr>
              <a:pPr algn="r" eaLnBrk="1" hangingPunct="1"/>
              <a:t>3</a:t>
            </a:fld>
            <a:endParaRPr lang="nl-NL" altLang="nl-NL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06650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altLang="nl-NL" smtClean="0"/>
          </a:p>
        </p:txBody>
      </p:sp>
      <p:sp>
        <p:nvSpPr>
          <p:cNvPr id="18436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EBF4F43C-2E48-41C3-85C5-794A2D5A8166}" type="slidenum">
              <a:rPr lang="nl-NL" altLang="nl-NL" sz="1200">
                <a:latin typeface="Calibri" panose="020F0502020204030204" pitchFamily="34" charset="0"/>
              </a:rPr>
              <a:pPr algn="r" eaLnBrk="1" hangingPunct="1"/>
              <a:t>4</a:t>
            </a:fld>
            <a:endParaRPr lang="nl-NL" altLang="nl-NL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32307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altLang="nl-NL" smtClean="0"/>
          </a:p>
        </p:txBody>
      </p:sp>
      <p:sp>
        <p:nvSpPr>
          <p:cNvPr id="18436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EBF4F43C-2E48-41C3-85C5-794A2D5A8166}" type="slidenum">
              <a:rPr lang="nl-NL" altLang="nl-NL" sz="1200">
                <a:latin typeface="Calibri" panose="020F0502020204030204" pitchFamily="34" charset="0"/>
              </a:rPr>
              <a:pPr algn="r" eaLnBrk="1" hangingPunct="1"/>
              <a:t>5</a:t>
            </a:fld>
            <a:endParaRPr lang="nl-NL" altLang="nl-NL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04289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altLang="nl-NL" smtClean="0"/>
          </a:p>
        </p:txBody>
      </p:sp>
      <p:sp>
        <p:nvSpPr>
          <p:cNvPr id="19460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0DF8EF13-1B45-479A-A2BB-0F036BCC05F7}" type="slidenum">
              <a:rPr lang="nl-NL" altLang="nl-NL" sz="1200">
                <a:latin typeface="Calibri" panose="020F0502020204030204" pitchFamily="34" charset="0"/>
              </a:rPr>
              <a:pPr algn="r" eaLnBrk="1" hangingPunct="1"/>
              <a:t>6</a:t>
            </a:fld>
            <a:endParaRPr lang="nl-NL" altLang="nl-NL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4938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224B2A-517D-4074-9C97-DAB32EA6EA3C}" type="slidenum">
              <a:rPr lang="nl-NL" altLang="nl-NL"/>
              <a:pPr/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xmlns="" val="3994108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13A692-ECD0-42BF-B172-285DB06F9C5F}" type="slidenum">
              <a:rPr lang="nl-NL" altLang="nl-NL"/>
              <a:pPr/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xmlns="" val="921652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8E04FC-9246-40B7-86B0-21FC8DA32440}" type="slidenum">
              <a:rPr lang="nl-NL" altLang="nl-NL"/>
              <a:pPr/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xmlns="" val="1714388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378669-9163-4AFD-AC5A-B15A4928C01E}" type="slidenum">
              <a:rPr lang="nl-NL" altLang="nl-NL"/>
              <a:pPr/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xmlns="" val="1411293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FA1E9F-0FE2-403B-9C89-5D6D558DFC90}" type="slidenum">
              <a:rPr lang="nl-NL" altLang="nl-NL"/>
              <a:pPr/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xmlns="" val="344110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63C050-F067-40D9-9E56-2111708557A7}" type="slidenum">
              <a:rPr lang="nl-NL" altLang="nl-NL"/>
              <a:pPr/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xmlns="" val="1717412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A10EC-1E7F-446E-BD24-D00CE7D3491D}" type="slidenum">
              <a:rPr lang="nl-NL" altLang="nl-NL"/>
              <a:pPr/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xmlns="" val="3497422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E92E36-FC98-4FC6-9B81-763E2997E0ED}" type="slidenum">
              <a:rPr lang="nl-NL" altLang="nl-NL"/>
              <a:pPr/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xmlns="" val="1003151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C9177C-29B7-4D5B-920D-235D01C6D2CA}" type="slidenum">
              <a:rPr lang="nl-NL" altLang="nl-NL"/>
              <a:pPr/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xmlns="" val="467365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0FC456-7271-4F15-A105-A011DD795DF0}" type="slidenum">
              <a:rPr lang="nl-NL" altLang="nl-NL"/>
              <a:pPr/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xmlns="" val="273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F937B0-2AC6-4D4F-BDD1-F92E36D551DA}" type="slidenum">
              <a:rPr lang="nl-NL" altLang="nl-NL"/>
              <a:pPr/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xmlns="" val="2405701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 alt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 alt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144B4C4-F508-409B-B52D-19649972599F}" type="slidenum">
              <a:rPr lang="nl-NL" altLang="nl-NL"/>
              <a:pPr/>
              <a:t>‹#›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5" Type="http://schemas.openxmlformats.org/officeDocument/2006/relationships/image" Target="../media/image2.jpeg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el 4"/>
          <p:cNvSpPr>
            <a:spLocks noGrp="1"/>
          </p:cNvSpPr>
          <p:nvPr>
            <p:ph type="title"/>
          </p:nvPr>
        </p:nvSpPr>
        <p:spPr>
          <a:xfrm>
            <a:off x="561232" y="260648"/>
            <a:ext cx="8004175" cy="1143000"/>
          </a:xfrm>
        </p:spPr>
        <p:txBody>
          <a:bodyPr/>
          <a:lstStyle/>
          <a:p>
            <a:pPr eaLnBrk="1" hangingPunct="1"/>
            <a:r>
              <a:rPr lang="nl-NL" altLang="nl-NL" sz="4000" dirty="0" smtClean="0">
                <a:solidFill>
                  <a:srgbClr val="54BDF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§8.1 Nederland handelsland!</a:t>
            </a:r>
          </a:p>
        </p:txBody>
      </p:sp>
      <p:sp>
        <p:nvSpPr>
          <p:cNvPr id="13314" name="Tijdelijke aanduiding voor inhoud 8"/>
          <p:cNvSpPr>
            <a:spLocks noGrp="1"/>
          </p:cNvSpPr>
          <p:nvPr>
            <p:ph idx="1"/>
          </p:nvPr>
        </p:nvSpPr>
        <p:spPr>
          <a:xfrm>
            <a:off x="827088" y="2060575"/>
            <a:ext cx="7991475" cy="3562350"/>
          </a:xfrm>
        </p:spPr>
        <p:txBody>
          <a:bodyPr/>
          <a:lstStyle/>
          <a:p>
            <a:pPr marL="0" indent="-514350" eaLnBrk="1" hangingPunct="1">
              <a:buClr>
                <a:srgbClr val="92D050"/>
              </a:buClr>
              <a:buFont typeface="Arial" panose="020B0604020202020204" pitchFamily="34" charset="0"/>
              <a:buNone/>
            </a:pPr>
            <a:r>
              <a:rPr lang="nl-NL" alt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In deze </a:t>
            </a:r>
            <a:r>
              <a:rPr lang="nl-NL" alt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PowerPoint-presentatie</a:t>
            </a:r>
            <a:r>
              <a:rPr lang="nl-NL" alt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leer je:</a:t>
            </a:r>
          </a:p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waarom er handel is met het buitenland</a:t>
            </a:r>
          </a:p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wat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er op de betalingsbalans van ons land staat</a:t>
            </a:r>
          </a:p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hoe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belangrijk de buitenlandse handel voor Nederland is</a:t>
            </a:r>
          </a:p>
        </p:txBody>
      </p:sp>
      <p:sp>
        <p:nvSpPr>
          <p:cNvPr id="13316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nl-NL" altLang="nl-NL" sz="1000" dirty="0">
                <a:solidFill>
                  <a:srgbClr val="898989"/>
                </a:solidFill>
                <a:cs typeface="Arial" panose="020B0604020202020204" pitchFamily="34" charset="0"/>
              </a:rPr>
              <a:t>© Noordhoff Uitgevers </a:t>
            </a:r>
            <a:r>
              <a:rPr lang="nl-NL" altLang="nl-NL" sz="1000" dirty="0" smtClean="0">
                <a:solidFill>
                  <a:srgbClr val="898989"/>
                </a:solidFill>
                <a:cs typeface="Arial" panose="020B0604020202020204" pitchFamily="34" charset="0"/>
              </a:rPr>
              <a:t>2015</a:t>
            </a:r>
            <a:endParaRPr lang="nl-NL" altLang="nl-NL" sz="1000" dirty="0">
              <a:solidFill>
                <a:srgbClr val="898989"/>
              </a:solidFill>
              <a:cs typeface="Arial" panose="020B0604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4012986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84200" y="1916832"/>
            <a:ext cx="7804224" cy="4439518"/>
          </a:xfrm>
        </p:spPr>
        <p:txBody>
          <a:bodyPr/>
          <a:lstStyle/>
          <a:p>
            <a:pPr algn="l"/>
            <a:r>
              <a:rPr lang="nl-NL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Voorbeeld</a:t>
            </a:r>
            <a:r>
              <a:rPr lang="nl-NL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l"/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een jaar voert Nederland 415 miljoen liter wijn in. De gemiddelde prijs 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van een fles van die wijn 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is € 2,30.</a:t>
            </a:r>
          </a:p>
          <a:p>
            <a:pPr algn="l"/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De invoerwaarde is 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415.000.000 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x € 2,30 = </a:t>
            </a:r>
            <a:endParaRPr lang="nl-NL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€ 954.500.000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7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/>
            <a:r>
              <a:rPr lang="nl-NL" altLang="nl-NL" sz="1000" dirty="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Noordhoff Uitgevers </a:t>
            </a:r>
            <a:r>
              <a:rPr lang="nl-NL" altLang="nl-NL" sz="1000" dirty="0" smtClean="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  <a:endParaRPr lang="nl-NL" altLang="nl-NL" sz="1000" dirty="0">
              <a:solidFill>
                <a:srgbClr val="8989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8" name="Titel 1"/>
          <p:cNvSpPr>
            <a:spLocks/>
          </p:cNvSpPr>
          <p:nvPr/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nl-NL" altLang="nl-NL" sz="3600" dirty="0" smtClean="0">
                <a:solidFill>
                  <a:srgbClr val="54BDF2"/>
                </a:solidFill>
                <a:latin typeface="Arial" panose="020B0604020202020204" pitchFamily="34" charset="0"/>
              </a:rPr>
              <a:t>Berekenen uit- en invoerwaarde</a:t>
            </a:r>
            <a:endParaRPr lang="nl-NL" altLang="nl-NL" sz="3600" dirty="0">
              <a:solidFill>
                <a:srgbClr val="54BDF2"/>
              </a:solidFill>
              <a:latin typeface="Arial" panose="020B0604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219998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69888" y="1268760"/>
            <a:ext cx="7804224" cy="4439518"/>
          </a:xfrm>
        </p:spPr>
        <p:txBody>
          <a:bodyPr/>
          <a:lstStyle/>
          <a:p>
            <a:pPr algn="l"/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nl-NL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betalingsbalans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is een overzicht van alle betalingen aan het buitenland en alle ontvangsten uit het buitenland.</a:t>
            </a:r>
          </a:p>
          <a:p>
            <a:pPr algn="l"/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Nederlandsche Bank (DNB) houdt 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dit overzicht bij.</a:t>
            </a:r>
          </a:p>
          <a:p>
            <a:pPr algn="l"/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Op 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de betalingsbalans van ons land staat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totale waarde van de geëxporteerde goederen en 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diensten: onze ontvangsten</a:t>
            </a: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totale waarde van de geïmporteerde goederen en 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diensten: onze betalingen 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aan het buitenland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7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/>
            <a:r>
              <a:rPr lang="nl-NL" altLang="nl-NL" sz="1000" dirty="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Noordhoff Uitgevers </a:t>
            </a:r>
            <a:r>
              <a:rPr lang="nl-NL" altLang="nl-NL" sz="1000" dirty="0" smtClean="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  <a:endParaRPr lang="nl-NL" altLang="nl-NL" sz="1000" dirty="0">
              <a:solidFill>
                <a:srgbClr val="8989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8" name="Titel 1"/>
          <p:cNvSpPr>
            <a:spLocks/>
          </p:cNvSpPr>
          <p:nvPr/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nl-NL" altLang="nl-NL" sz="3600" dirty="0" smtClean="0">
                <a:solidFill>
                  <a:srgbClr val="54BDF2"/>
                </a:solidFill>
                <a:latin typeface="Arial" panose="020B0604020202020204" pitchFamily="34" charset="0"/>
              </a:rPr>
              <a:t>Betalingsbalans</a:t>
            </a:r>
            <a:endParaRPr lang="nl-NL" altLang="nl-NL" sz="3600" dirty="0">
              <a:solidFill>
                <a:srgbClr val="54BDF2"/>
              </a:solidFill>
              <a:latin typeface="Arial" panose="020B0604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362887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84200" y="1916832"/>
            <a:ext cx="7804224" cy="4439518"/>
          </a:xfrm>
        </p:spPr>
        <p:txBody>
          <a:bodyPr/>
          <a:lstStyle/>
          <a:p>
            <a:pPr algn="l"/>
            <a:r>
              <a:rPr lang="nl-NL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Positief saldo</a:t>
            </a:r>
          </a:p>
          <a:p>
            <a:pPr algn="l"/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Als 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onze totale uitvoerwaarde groter is dan de invoerwaarde, 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heeft Nederland 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een overschot op de betalingsbalans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l"/>
            <a:r>
              <a:rPr lang="nl-NL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Negatief saldo</a:t>
            </a:r>
            <a:endParaRPr lang="nl-NL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Als 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een land meer importeert dan exporteert, 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dan is 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er een tekort op de betalingsbalans. </a:t>
            </a:r>
          </a:p>
          <a:p>
            <a:pPr algn="l"/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7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/>
            <a:r>
              <a:rPr lang="nl-NL" altLang="nl-NL" sz="1000" dirty="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Noordhoff Uitgevers </a:t>
            </a:r>
            <a:r>
              <a:rPr lang="nl-NL" altLang="nl-NL" sz="1000" dirty="0" smtClean="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  <a:endParaRPr lang="nl-NL" altLang="nl-NL" sz="1000" dirty="0">
              <a:solidFill>
                <a:srgbClr val="8989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8" name="Titel 1"/>
          <p:cNvSpPr>
            <a:spLocks/>
          </p:cNvSpPr>
          <p:nvPr/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nl-NL" altLang="nl-NL" sz="3600" dirty="0" smtClean="0">
                <a:solidFill>
                  <a:srgbClr val="54BDF2"/>
                </a:solidFill>
                <a:latin typeface="Arial" panose="020B0604020202020204" pitchFamily="34" charset="0"/>
              </a:rPr>
              <a:t>Betalingsbalans: positief of negatief</a:t>
            </a:r>
            <a:endParaRPr lang="nl-NL" altLang="nl-NL" sz="3600" dirty="0">
              <a:solidFill>
                <a:srgbClr val="54BDF2"/>
              </a:solidFill>
              <a:latin typeface="Arial" panose="020B0604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292473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84200" y="1889124"/>
            <a:ext cx="8102600" cy="4564211"/>
          </a:xfrm>
        </p:spPr>
        <p:txBody>
          <a:bodyPr/>
          <a:lstStyle/>
          <a:p>
            <a:pPr algn="l"/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Het </a:t>
            </a:r>
            <a:r>
              <a:rPr lang="nl-NL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nationaal inkomen 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is alle 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inkomens van de inwoners van ons land bij elkaar opgeteld.</a:t>
            </a:r>
          </a:p>
          <a:p>
            <a:pPr algn="l"/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Als 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je wilt bepalen hoe belangrijk de </a:t>
            </a: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internationale handel 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voor ons 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land is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, dan vergelijk je de totale invoerwaarde of totale uitvoerwaarde 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van Nederland 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met ons </a:t>
            </a: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nationaal inkomen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4101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/>
            <a:r>
              <a:rPr lang="nl-NL" altLang="nl-NL" sz="1000" dirty="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Noordhoff Uitgevers </a:t>
            </a:r>
            <a:r>
              <a:rPr lang="nl-NL" altLang="nl-NL" sz="1000" dirty="0" smtClean="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  <a:endParaRPr lang="nl-NL" altLang="nl-NL" sz="1000" dirty="0">
              <a:solidFill>
                <a:srgbClr val="8989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2" name="Titel 1"/>
          <p:cNvSpPr>
            <a:spLocks/>
          </p:cNvSpPr>
          <p:nvPr/>
        </p:nvSpPr>
        <p:spPr bwMode="auto">
          <a:xfrm>
            <a:off x="457200" y="4730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nl-NL" altLang="nl-NL" sz="4000" dirty="0" smtClean="0">
                <a:solidFill>
                  <a:srgbClr val="54BDF2"/>
                </a:solidFill>
                <a:latin typeface="Arial" panose="020B0604020202020204" pitchFamily="34" charset="0"/>
              </a:rPr>
              <a:t>Nationaal inkomen</a:t>
            </a:r>
            <a:endParaRPr lang="nl-NL" altLang="nl-NL" sz="4000" dirty="0">
              <a:solidFill>
                <a:srgbClr val="54BDF2"/>
              </a:solidFill>
              <a:latin typeface="Arial" panose="020B0604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84200" y="1889124"/>
            <a:ext cx="8102600" cy="4564211"/>
          </a:xfrm>
        </p:spPr>
        <p:txBody>
          <a:bodyPr/>
          <a:lstStyle/>
          <a:p>
            <a:pPr algn="l"/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importquote 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is de totale 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invoerwaarde als percentage van het nationaal 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inkomen.</a:t>
            </a:r>
          </a:p>
          <a:p>
            <a:pPr algn="l"/>
            <a:endParaRPr lang="nl-NL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nl-NL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exportquote 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is de 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totale uitvoerwaarde als percentage van het 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nationaal inkomen. </a:t>
            </a:r>
          </a:p>
          <a:p>
            <a:pPr algn="l"/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Hoe 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hoger de import- en exportquote, 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hoe belangrijker 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de internationale handel voor een land is.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1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/>
            <a:r>
              <a:rPr lang="nl-NL" altLang="nl-NL" sz="1000" dirty="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Noordhoff Uitgevers </a:t>
            </a:r>
            <a:r>
              <a:rPr lang="nl-NL" altLang="nl-NL" sz="1000" dirty="0" smtClean="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  <a:endParaRPr lang="nl-NL" altLang="nl-NL" sz="1000" dirty="0">
              <a:solidFill>
                <a:srgbClr val="8989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2" name="Titel 1"/>
          <p:cNvSpPr>
            <a:spLocks/>
          </p:cNvSpPr>
          <p:nvPr/>
        </p:nvSpPr>
        <p:spPr bwMode="auto">
          <a:xfrm>
            <a:off x="457200" y="4730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nl-NL" altLang="nl-NL" sz="4000" dirty="0" smtClean="0">
                <a:solidFill>
                  <a:srgbClr val="54BDF2"/>
                </a:solidFill>
                <a:latin typeface="Arial" panose="020B0604020202020204" pitchFamily="34" charset="0"/>
              </a:rPr>
              <a:t>Import- en exportquote</a:t>
            </a:r>
            <a:endParaRPr lang="nl-NL" altLang="nl-NL" sz="4000" dirty="0">
              <a:solidFill>
                <a:srgbClr val="54BDF2"/>
              </a:solidFill>
              <a:latin typeface="Arial" panose="020B0604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237249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84200" y="1549974"/>
            <a:ext cx="8102600" cy="4564211"/>
          </a:xfrm>
        </p:spPr>
        <p:txBody>
          <a:bodyPr/>
          <a:lstStyle/>
          <a:p>
            <a:pPr algn="l"/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Importquote 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= totale invoerwaarde ÷ nationaal inkomen x 100 = %</a:t>
            </a:r>
          </a:p>
          <a:p>
            <a:pPr algn="l"/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Exportquote 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= totale uitvoerwaarde ÷ nationaal inkomen x 100 = %</a:t>
            </a:r>
          </a:p>
          <a:p>
            <a:pPr algn="l"/>
            <a:endParaRPr lang="nl-NL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1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/>
            <a:r>
              <a:rPr lang="nl-NL" altLang="nl-NL" sz="1000" dirty="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Noordhoff Uitgevers </a:t>
            </a:r>
            <a:r>
              <a:rPr lang="nl-NL" altLang="nl-NL" sz="1000" dirty="0" smtClean="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  <a:endParaRPr lang="nl-NL" altLang="nl-NL" sz="1000" dirty="0">
              <a:solidFill>
                <a:srgbClr val="8989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2" name="Titel 1"/>
          <p:cNvSpPr>
            <a:spLocks/>
          </p:cNvSpPr>
          <p:nvPr/>
        </p:nvSpPr>
        <p:spPr bwMode="auto">
          <a:xfrm>
            <a:off x="457200" y="4730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nl-NL" altLang="nl-NL" sz="4000" dirty="0" smtClean="0">
                <a:solidFill>
                  <a:srgbClr val="54BDF2"/>
                </a:solidFill>
                <a:latin typeface="Arial" panose="020B0604020202020204" pitchFamily="34" charset="0"/>
              </a:rPr>
              <a:t>Berekening import- en exportquote</a:t>
            </a:r>
            <a:endParaRPr lang="nl-NL" altLang="nl-NL" sz="4000" dirty="0">
              <a:solidFill>
                <a:srgbClr val="54BDF2"/>
              </a:solidFill>
              <a:latin typeface="Arial" panose="020B0604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320713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84200" y="1549974"/>
            <a:ext cx="8102600" cy="4564211"/>
          </a:xfrm>
        </p:spPr>
        <p:txBody>
          <a:bodyPr/>
          <a:lstStyle/>
          <a:p>
            <a:pPr algn="l"/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Voorbeeld </a:t>
            </a:r>
          </a:p>
          <a:p>
            <a:pPr algn="l"/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Nederland 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heeft in een bepaald jaar een nationaal inkomen 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van € 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680 miljard. </a:t>
            </a:r>
            <a:endParaRPr lang="nl-NL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 totale invoerwaarde 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in dat jaar is € 485 miljard.</a:t>
            </a:r>
          </a:p>
          <a:p>
            <a:pPr algn="l"/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Importquote: 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€ 485 miljard ÷ € 680 miljard x 100 = 71,3%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1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/>
            <a:r>
              <a:rPr lang="nl-NL" altLang="nl-NL" sz="1000" dirty="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Noordhoff Uitgevers </a:t>
            </a:r>
            <a:r>
              <a:rPr lang="nl-NL" altLang="nl-NL" sz="1000" dirty="0" smtClean="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  <a:endParaRPr lang="nl-NL" altLang="nl-NL" sz="1000" dirty="0">
              <a:solidFill>
                <a:srgbClr val="8989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2" name="Titel 1"/>
          <p:cNvSpPr>
            <a:spLocks/>
          </p:cNvSpPr>
          <p:nvPr/>
        </p:nvSpPr>
        <p:spPr bwMode="auto">
          <a:xfrm>
            <a:off x="457200" y="4730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nl-NL" altLang="nl-NL" sz="4000" dirty="0" smtClean="0">
                <a:solidFill>
                  <a:srgbClr val="54BDF2"/>
                </a:solidFill>
                <a:latin typeface="Arial" panose="020B0604020202020204" pitchFamily="34" charset="0"/>
              </a:rPr>
              <a:t>Berekening import- en exportquote</a:t>
            </a:r>
            <a:endParaRPr lang="nl-NL" altLang="nl-NL" sz="4000" dirty="0">
              <a:solidFill>
                <a:srgbClr val="54BDF2"/>
              </a:solidFill>
              <a:latin typeface="Arial" panose="020B0604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92745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26729" y="1828801"/>
            <a:ext cx="8094908" cy="3328392"/>
          </a:xfrm>
        </p:spPr>
        <p:txBody>
          <a:bodyPr/>
          <a:lstStyle/>
          <a:p>
            <a:pPr algn="l"/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Nederland heeft een </a:t>
            </a: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open </a:t>
            </a:r>
            <a:r>
              <a:rPr lang="nl-NL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economie 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omdat het afhankelijk is van internationale handel. Dat zie je aan de hoge 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importquote en 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exportquote</a:t>
            </a:r>
          </a:p>
          <a:p>
            <a:pPr algn="l"/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Landen 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die naar 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verhouding 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weinig in- en uitvoeren 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ten opzichte 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van hun nationaal 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inkomen hebben 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een meer </a:t>
            </a: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gesloten economie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3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/>
            <a:r>
              <a:rPr lang="nl-NL" altLang="nl-NL" sz="1000" dirty="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Noordhoff Uitgevers </a:t>
            </a:r>
            <a:r>
              <a:rPr lang="nl-NL" altLang="nl-NL" sz="1000" dirty="0" smtClean="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  <a:endParaRPr lang="nl-NL" altLang="nl-NL" sz="1000" dirty="0">
              <a:solidFill>
                <a:srgbClr val="8989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4" name="Titel 1"/>
          <p:cNvSpPr>
            <a:spLocks/>
          </p:cNvSpPr>
          <p:nvPr/>
        </p:nvSpPr>
        <p:spPr bwMode="auto">
          <a:xfrm>
            <a:off x="457200" y="486242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nl-NL" altLang="nl-NL" sz="4000" dirty="0" smtClean="0">
                <a:solidFill>
                  <a:srgbClr val="54BDF2"/>
                </a:solidFill>
                <a:latin typeface="Arial" panose="020B0604020202020204" pitchFamily="34" charset="0"/>
              </a:rPr>
              <a:t>Open en gesloten economie</a:t>
            </a:r>
            <a:endParaRPr lang="nl-NL" altLang="nl-NL" sz="4000" dirty="0">
              <a:solidFill>
                <a:srgbClr val="54BDF2"/>
              </a:solidFill>
              <a:latin typeface="Arial" panose="020B0604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80547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26729" y="1828801"/>
            <a:ext cx="8094908" cy="3328392"/>
          </a:xfrm>
        </p:spPr>
        <p:txBody>
          <a:bodyPr/>
          <a:lstStyle/>
          <a:p>
            <a:pPr algn="l"/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Goederen en diensten verkopen aan het buitenland noem je 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……………….</a:t>
            </a:r>
          </a:p>
          <a:p>
            <a:pPr algn="l"/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Als we goederen 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invoeren om ze daarna door te verkopen aan het 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buitenland, dan 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is dat 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……</a:t>
            </a:r>
          </a:p>
          <a:p>
            <a:pPr algn="l"/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Goederen en diensten kopen uit </a:t>
            </a:r>
            <a:r>
              <a:rPr lang="nl-NL" sz="2800">
                <a:latin typeface="Arial" panose="020B0604020202020204" pitchFamily="34" charset="0"/>
                <a:cs typeface="Arial" panose="020B0604020202020204" pitchFamily="34" charset="0"/>
              </a:rPr>
              <a:t>het </a:t>
            </a:r>
            <a:r>
              <a:rPr lang="nl-NL" sz="2800" smtClean="0">
                <a:latin typeface="Arial" panose="020B0604020202020204" pitchFamily="34" charset="0"/>
                <a:cs typeface="Arial" panose="020B0604020202020204" pitchFamily="34" charset="0"/>
              </a:rPr>
              <a:t>buitenland noem je ……..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3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/>
            <a:r>
              <a:rPr lang="nl-NL" altLang="nl-NL" sz="1000" dirty="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Noordhoff Uitgevers </a:t>
            </a:r>
            <a:r>
              <a:rPr lang="nl-NL" altLang="nl-NL" sz="1000" dirty="0" smtClean="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  <a:endParaRPr lang="nl-NL" altLang="nl-NL" sz="1000" dirty="0">
              <a:solidFill>
                <a:srgbClr val="8989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4" name="Titel 1"/>
          <p:cNvSpPr>
            <a:spLocks/>
          </p:cNvSpPr>
          <p:nvPr/>
        </p:nvSpPr>
        <p:spPr bwMode="auto">
          <a:xfrm>
            <a:off x="457200" y="486242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nl-NL" altLang="nl-NL" sz="4000" dirty="0" smtClean="0">
                <a:solidFill>
                  <a:srgbClr val="54BDF2"/>
                </a:solidFill>
                <a:latin typeface="Arial" panose="020B0604020202020204" pitchFamily="34" charset="0"/>
              </a:rPr>
              <a:t>Controleer jezelf</a:t>
            </a:r>
            <a:endParaRPr lang="nl-NL" altLang="nl-NL" sz="4000" dirty="0">
              <a:solidFill>
                <a:srgbClr val="54BDF2"/>
              </a:solidFill>
              <a:latin typeface="Arial" panose="020B0604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171215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kstvak 10"/>
          <p:cNvSpPr txBox="1">
            <a:spLocks noChangeArrowheads="1"/>
          </p:cNvSpPr>
          <p:nvPr/>
        </p:nvSpPr>
        <p:spPr bwMode="auto">
          <a:xfrm>
            <a:off x="827088" y="2852738"/>
            <a:ext cx="79216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nl-NL" altLang="nl-NL" sz="2800">
              <a:latin typeface="Corbel" panose="020B0503020204020204" pitchFamily="34" charset="0"/>
            </a:endParaRPr>
          </a:p>
          <a:p>
            <a:pPr eaLnBrk="1" hangingPunct="1"/>
            <a:endParaRPr lang="nl-NL" altLang="nl-NL" sz="1800">
              <a:latin typeface="Corbel" panose="020B0503020204020204" pitchFamily="34" charset="0"/>
            </a:endParaRPr>
          </a:p>
        </p:txBody>
      </p:sp>
      <p:sp>
        <p:nvSpPr>
          <p:cNvPr id="10246" name="Rechthoek 9"/>
          <p:cNvSpPr>
            <a:spLocks noChangeArrowheads="1"/>
          </p:cNvSpPr>
          <p:nvPr/>
        </p:nvSpPr>
        <p:spPr bwMode="auto">
          <a:xfrm>
            <a:off x="822469" y="1340768"/>
            <a:ext cx="7561263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nl-NL" sz="2800" dirty="0"/>
              <a:t>Nederland is een echt handelsland. </a:t>
            </a:r>
            <a:endParaRPr lang="nl-NL" sz="2800" dirty="0" smtClean="0"/>
          </a:p>
          <a:p>
            <a:endParaRPr lang="nl-NL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We </a:t>
            </a:r>
            <a:r>
              <a:rPr lang="nl-NL" sz="2800" i="1" dirty="0" smtClean="0"/>
              <a:t>exporteren</a:t>
            </a:r>
            <a:r>
              <a:rPr lang="nl-NL" sz="2800" dirty="0" smtClean="0"/>
              <a:t> (</a:t>
            </a:r>
            <a:r>
              <a:rPr lang="nl-NL" sz="2800" i="1" dirty="0" smtClean="0"/>
              <a:t>uitvoer</a:t>
            </a:r>
            <a:r>
              <a:rPr lang="nl-NL" sz="2800" dirty="0" smtClean="0"/>
              <a:t>): we </a:t>
            </a:r>
            <a:r>
              <a:rPr lang="nl-NL" sz="2800" dirty="0"/>
              <a:t>verkopen </a:t>
            </a:r>
            <a:r>
              <a:rPr lang="nl-NL" sz="2800" dirty="0" smtClean="0"/>
              <a:t>goederen </a:t>
            </a:r>
            <a:r>
              <a:rPr lang="nl-NL" sz="2800" dirty="0"/>
              <a:t>en </a:t>
            </a:r>
            <a:r>
              <a:rPr lang="nl-NL" sz="2800" dirty="0" smtClean="0"/>
              <a:t>diensten aan buitenlandse bedrijven </a:t>
            </a:r>
            <a:r>
              <a:rPr lang="nl-NL" sz="2800" dirty="0"/>
              <a:t>en personen</a:t>
            </a:r>
            <a:r>
              <a:rPr lang="nl-NL" sz="2800" dirty="0" smtClean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We </a:t>
            </a:r>
            <a:r>
              <a:rPr lang="nl-NL" sz="2800" i="1" dirty="0" smtClean="0"/>
              <a:t>importeren (invoer)</a:t>
            </a:r>
            <a:r>
              <a:rPr lang="nl-NL" sz="2800" dirty="0" smtClean="0"/>
              <a:t>: we kopen goederen </a:t>
            </a:r>
            <a:r>
              <a:rPr lang="nl-NL" sz="2800" dirty="0"/>
              <a:t>en diensten uit het </a:t>
            </a:r>
            <a:r>
              <a:rPr lang="nl-NL" sz="2800" dirty="0" smtClean="0"/>
              <a:t>buitenland. </a:t>
            </a:r>
            <a:endParaRPr lang="nl-NL" altLang="nl-NL" sz="2800" dirty="0"/>
          </a:p>
          <a:p>
            <a:endParaRPr lang="nl-NL" sz="2800" dirty="0"/>
          </a:p>
          <a:p>
            <a:r>
              <a:rPr lang="nl-NL" sz="2800" dirty="0"/>
              <a:t>De import van goederen en diensten kost ons geld. Die import kunnen we betalen met de opbrengst van onze </a:t>
            </a:r>
            <a:r>
              <a:rPr lang="nl-NL" sz="2800" dirty="0" smtClean="0"/>
              <a:t>export.</a:t>
            </a:r>
            <a:endParaRPr lang="nl-NL" sz="2800" dirty="0"/>
          </a:p>
          <a:p>
            <a:r>
              <a:rPr lang="nl-NL" sz="2800" dirty="0" smtClean="0"/>
              <a:t> </a:t>
            </a:r>
          </a:p>
        </p:txBody>
      </p:sp>
      <p:sp>
        <p:nvSpPr>
          <p:cNvPr id="10248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000" dirty="0">
                <a:solidFill>
                  <a:srgbClr val="898989"/>
                </a:solidFill>
              </a:rPr>
              <a:t>© Noordhoff Uitgevers </a:t>
            </a:r>
            <a:r>
              <a:rPr lang="nl-NL" altLang="nl-NL" sz="1000" dirty="0" smtClean="0">
                <a:solidFill>
                  <a:srgbClr val="898989"/>
                </a:solidFill>
              </a:rPr>
              <a:t>2015</a:t>
            </a:r>
            <a:endParaRPr lang="nl-NL" altLang="nl-NL" sz="1000" dirty="0">
              <a:solidFill>
                <a:srgbClr val="898989"/>
              </a:solidFill>
            </a:endParaRPr>
          </a:p>
        </p:txBody>
      </p:sp>
      <p:sp>
        <p:nvSpPr>
          <p:cNvPr id="8" name="Titel 4"/>
          <p:cNvSpPr txBox="1">
            <a:spLocks/>
          </p:cNvSpPr>
          <p:nvPr/>
        </p:nvSpPr>
        <p:spPr>
          <a:xfrm>
            <a:off x="569912" y="569913"/>
            <a:ext cx="8004175" cy="114300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nl-NL" altLang="nl-NL" sz="4000" dirty="0" smtClean="0">
                <a:solidFill>
                  <a:srgbClr val="54BDF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Handelsland</a:t>
            </a:r>
            <a:endParaRPr lang="nl-NL" altLang="nl-NL" sz="4000" dirty="0">
              <a:solidFill>
                <a:srgbClr val="54BDF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2217158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kstvak 10"/>
          <p:cNvSpPr txBox="1">
            <a:spLocks noChangeArrowheads="1"/>
          </p:cNvSpPr>
          <p:nvPr/>
        </p:nvSpPr>
        <p:spPr bwMode="auto">
          <a:xfrm>
            <a:off x="827088" y="2852738"/>
            <a:ext cx="79216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nl-NL" altLang="nl-NL" sz="2800">
              <a:latin typeface="Corbel" panose="020B0503020204020204" pitchFamily="34" charset="0"/>
            </a:endParaRPr>
          </a:p>
          <a:p>
            <a:pPr eaLnBrk="1" hangingPunct="1"/>
            <a:endParaRPr lang="nl-NL" altLang="nl-NL" sz="1800">
              <a:latin typeface="Corbel" panose="020B0503020204020204" pitchFamily="34" charset="0"/>
            </a:endParaRPr>
          </a:p>
        </p:txBody>
      </p:sp>
      <p:sp>
        <p:nvSpPr>
          <p:cNvPr id="10246" name="Rechthoek 9"/>
          <p:cNvSpPr>
            <a:spLocks noChangeArrowheads="1"/>
          </p:cNvSpPr>
          <p:nvPr/>
        </p:nvSpPr>
        <p:spPr bwMode="auto">
          <a:xfrm>
            <a:off x="838200" y="1752600"/>
            <a:ext cx="7561263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nl-NL" sz="2800" dirty="0"/>
              <a:t>De export levert ons land veel inkomsten op.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Door </a:t>
            </a:r>
            <a:r>
              <a:rPr lang="nl-NL" sz="2800" dirty="0"/>
              <a:t>te exporteren verkopen Nederlandse bedrijven veel meer </a:t>
            </a:r>
            <a:r>
              <a:rPr lang="nl-NL" sz="2800" dirty="0" smtClean="0"/>
              <a:t>dan wanneer </a:t>
            </a:r>
            <a:r>
              <a:rPr lang="nl-NL" sz="2800" dirty="0"/>
              <a:t>ze hun producten alleen in ons land </a:t>
            </a:r>
            <a:r>
              <a:rPr lang="nl-NL" sz="2800" dirty="0" smtClean="0"/>
              <a:t>zouden verkopen</a:t>
            </a:r>
            <a:r>
              <a:rPr lang="nl-NL" sz="2800" dirty="0"/>
              <a:t>. </a:t>
            </a:r>
            <a:endParaRPr lang="nl-NL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/>
              <a:t>De export zorgt </a:t>
            </a:r>
            <a:r>
              <a:rPr lang="nl-NL" sz="2800" dirty="0" smtClean="0"/>
              <a:t>voor </a:t>
            </a:r>
            <a:r>
              <a:rPr lang="nl-NL" sz="2800" dirty="0"/>
              <a:t>veel werkgelegenheid</a:t>
            </a:r>
            <a:r>
              <a:rPr lang="nl-NL" sz="2800" dirty="0" smtClean="0"/>
              <a:t>. De </a:t>
            </a:r>
            <a:r>
              <a:rPr lang="nl-NL" sz="2800" dirty="0"/>
              <a:t>producten </a:t>
            </a:r>
            <a:r>
              <a:rPr lang="nl-NL" sz="2800" dirty="0" smtClean="0"/>
              <a:t>moeten </a:t>
            </a:r>
            <a:r>
              <a:rPr lang="nl-NL" sz="2800" dirty="0"/>
              <a:t>eerst worden geproduceerd</a:t>
            </a:r>
            <a:r>
              <a:rPr lang="nl-NL" sz="2800" dirty="0" smtClean="0"/>
              <a:t>. Daarvoor </a:t>
            </a:r>
            <a:r>
              <a:rPr lang="nl-NL" sz="2800" dirty="0"/>
              <a:t>hebben Nederlandse bedrijven werknemers </a:t>
            </a:r>
            <a:r>
              <a:rPr lang="nl-NL" sz="2800" dirty="0" smtClean="0"/>
              <a:t>nodig. </a:t>
            </a:r>
            <a:endParaRPr lang="nl-NL" altLang="nl-NL" sz="2800" dirty="0"/>
          </a:p>
        </p:txBody>
      </p:sp>
      <p:sp>
        <p:nvSpPr>
          <p:cNvPr id="10248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000" dirty="0">
                <a:solidFill>
                  <a:srgbClr val="898989"/>
                </a:solidFill>
              </a:rPr>
              <a:t>© Noordhoff Uitgevers </a:t>
            </a:r>
            <a:r>
              <a:rPr lang="nl-NL" altLang="nl-NL" sz="1000" dirty="0" smtClean="0">
                <a:solidFill>
                  <a:srgbClr val="898989"/>
                </a:solidFill>
              </a:rPr>
              <a:t>2015</a:t>
            </a:r>
            <a:endParaRPr lang="nl-NL" altLang="nl-NL" sz="1000" dirty="0">
              <a:solidFill>
                <a:srgbClr val="898989"/>
              </a:solidFill>
            </a:endParaRPr>
          </a:p>
        </p:txBody>
      </p:sp>
      <p:sp>
        <p:nvSpPr>
          <p:cNvPr id="8" name="Titel 4"/>
          <p:cNvSpPr txBox="1">
            <a:spLocks/>
          </p:cNvSpPr>
          <p:nvPr/>
        </p:nvSpPr>
        <p:spPr>
          <a:xfrm>
            <a:off x="569912" y="569913"/>
            <a:ext cx="8004175" cy="114300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nl-NL" altLang="nl-NL" sz="4000" dirty="0" smtClean="0">
                <a:solidFill>
                  <a:srgbClr val="54BDF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Exporteren</a:t>
            </a:r>
            <a:endParaRPr lang="nl-NL" altLang="nl-NL" sz="4000" dirty="0">
              <a:solidFill>
                <a:srgbClr val="54BDF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2355395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title" idx="4294967295"/>
          </p:nvPr>
        </p:nvSpPr>
        <p:spPr/>
        <p:txBody>
          <a:bodyPr anchor="t"/>
          <a:lstStyle/>
          <a:p>
            <a:pPr eaLnBrk="1" hangingPunct="1"/>
            <a:r>
              <a:rPr lang="nl-NL" altLang="nl-NL" sz="4000" dirty="0" smtClean="0">
                <a:solidFill>
                  <a:srgbClr val="54BDF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Wederuitvoer</a:t>
            </a:r>
            <a:endParaRPr lang="nl-NL" altLang="nl-NL" sz="3600" dirty="0" smtClean="0">
              <a:solidFill>
                <a:srgbClr val="54BDF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8" name="Tekstvak 8"/>
          <p:cNvSpPr txBox="1">
            <a:spLocks noChangeArrowheads="1"/>
          </p:cNvSpPr>
          <p:nvPr/>
        </p:nvSpPr>
        <p:spPr bwMode="auto">
          <a:xfrm>
            <a:off x="755650" y="1700213"/>
            <a:ext cx="7705725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nl-NL" sz="2800" dirty="0" smtClean="0"/>
              <a:t>Goederen </a:t>
            </a:r>
            <a:r>
              <a:rPr lang="nl-NL" sz="2800" dirty="0"/>
              <a:t>die we eerst invoeren </a:t>
            </a:r>
            <a:r>
              <a:rPr lang="nl-NL" sz="2800" dirty="0" smtClean="0"/>
              <a:t>en daarna </a:t>
            </a:r>
            <a:r>
              <a:rPr lang="nl-NL" sz="2800" dirty="0"/>
              <a:t>doorverkopen aan het buitenland. </a:t>
            </a:r>
            <a:endParaRPr lang="nl-NL" sz="2800" dirty="0" smtClean="0"/>
          </a:p>
          <a:p>
            <a:r>
              <a:rPr lang="nl-NL" sz="2800" dirty="0" smtClean="0"/>
              <a:t>De </a:t>
            </a:r>
            <a:r>
              <a:rPr lang="nl-NL" sz="2800" dirty="0"/>
              <a:t>ingevoerde </a:t>
            </a:r>
            <a:r>
              <a:rPr lang="nl-NL" sz="2800" dirty="0" smtClean="0"/>
              <a:t>producten </a:t>
            </a:r>
            <a:r>
              <a:rPr lang="nl-NL" sz="2800" dirty="0"/>
              <a:t>zijn dan </a:t>
            </a:r>
            <a:r>
              <a:rPr lang="nl-NL" sz="2800" dirty="0" smtClean="0"/>
              <a:t>maar kort </a:t>
            </a:r>
            <a:r>
              <a:rPr lang="nl-NL" sz="2800" dirty="0"/>
              <a:t>in het bezit van een </a:t>
            </a:r>
            <a:r>
              <a:rPr lang="nl-NL" sz="2800" dirty="0" smtClean="0"/>
              <a:t>Nederlands bedrijf en </a:t>
            </a:r>
            <a:r>
              <a:rPr lang="nl-NL" sz="2800" dirty="0"/>
              <a:t>worden</a:t>
            </a:r>
          </a:p>
          <a:p>
            <a:r>
              <a:rPr lang="nl-NL" sz="2800" dirty="0"/>
              <a:t>daarna doorverkocht aan het buitenland.</a:t>
            </a:r>
            <a:endParaRPr lang="nl-NL" altLang="nl-NL" sz="2800" dirty="0"/>
          </a:p>
        </p:txBody>
      </p:sp>
      <p:sp>
        <p:nvSpPr>
          <p:cNvPr id="11269" name="Tekstvak 11"/>
          <p:cNvSpPr txBox="1">
            <a:spLocks noChangeArrowheads="1"/>
          </p:cNvSpPr>
          <p:nvPr/>
        </p:nvSpPr>
        <p:spPr bwMode="auto">
          <a:xfrm>
            <a:off x="5364163" y="2852738"/>
            <a:ext cx="3779837" cy="106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nl-NL" altLang="nl-NL" sz="1800"/>
          </a:p>
          <a:p>
            <a:pPr eaLnBrk="1" hangingPunct="1"/>
            <a:endParaRPr lang="nl-NL" altLang="nl-NL" sz="2800">
              <a:latin typeface="Corbel" panose="020B0503020204020204" pitchFamily="34" charset="0"/>
            </a:endParaRPr>
          </a:p>
          <a:p>
            <a:pPr eaLnBrk="1" hangingPunct="1"/>
            <a:endParaRPr lang="nl-NL" altLang="nl-NL" sz="1800">
              <a:latin typeface="Corbel" panose="020B0503020204020204" pitchFamily="34" charset="0"/>
            </a:endParaRPr>
          </a:p>
        </p:txBody>
      </p:sp>
      <p:sp>
        <p:nvSpPr>
          <p:cNvPr id="11271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000" dirty="0">
                <a:solidFill>
                  <a:srgbClr val="898989"/>
                </a:solidFill>
              </a:rPr>
              <a:t>© Noordhoff Uitgevers </a:t>
            </a:r>
            <a:r>
              <a:rPr lang="nl-NL" altLang="nl-NL" sz="1000" dirty="0" smtClean="0">
                <a:solidFill>
                  <a:srgbClr val="898989"/>
                </a:solidFill>
              </a:rPr>
              <a:t>2015</a:t>
            </a:r>
            <a:endParaRPr lang="nl-NL" altLang="nl-NL" sz="1000" dirty="0">
              <a:solidFill>
                <a:srgbClr val="898989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3789976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title" idx="4294967295"/>
          </p:nvPr>
        </p:nvSpPr>
        <p:spPr/>
        <p:txBody>
          <a:bodyPr anchor="t"/>
          <a:lstStyle/>
          <a:p>
            <a:pPr eaLnBrk="1" hangingPunct="1"/>
            <a:r>
              <a:rPr lang="nl-NL" altLang="nl-NL" sz="4000" dirty="0" smtClean="0">
                <a:solidFill>
                  <a:srgbClr val="54BDF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Wederuitvoer</a:t>
            </a:r>
            <a:endParaRPr lang="nl-NL" altLang="nl-NL" sz="3600" dirty="0" smtClean="0">
              <a:solidFill>
                <a:srgbClr val="54BDF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9" name="Tekstvak 11"/>
          <p:cNvSpPr txBox="1">
            <a:spLocks noChangeArrowheads="1"/>
          </p:cNvSpPr>
          <p:nvPr/>
        </p:nvSpPr>
        <p:spPr bwMode="auto">
          <a:xfrm>
            <a:off x="5364163" y="2852738"/>
            <a:ext cx="3779837" cy="106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nl-NL" altLang="nl-NL" sz="1800"/>
          </a:p>
          <a:p>
            <a:pPr eaLnBrk="1" hangingPunct="1"/>
            <a:endParaRPr lang="nl-NL" altLang="nl-NL" sz="2800">
              <a:latin typeface="Corbel" panose="020B0503020204020204" pitchFamily="34" charset="0"/>
            </a:endParaRPr>
          </a:p>
          <a:p>
            <a:pPr eaLnBrk="1" hangingPunct="1"/>
            <a:endParaRPr lang="nl-NL" altLang="nl-NL" sz="1800">
              <a:latin typeface="Corbel" panose="020B0503020204020204" pitchFamily="34" charset="0"/>
            </a:endParaRPr>
          </a:p>
        </p:txBody>
      </p:sp>
      <p:sp>
        <p:nvSpPr>
          <p:cNvPr id="11271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000" dirty="0">
                <a:solidFill>
                  <a:srgbClr val="898989"/>
                </a:solidFill>
              </a:rPr>
              <a:t>© Noordhoff Uitgevers </a:t>
            </a:r>
            <a:r>
              <a:rPr lang="nl-NL" altLang="nl-NL" sz="1000" dirty="0" smtClean="0">
                <a:solidFill>
                  <a:srgbClr val="898989"/>
                </a:solidFill>
              </a:rPr>
              <a:t>2015</a:t>
            </a:r>
            <a:endParaRPr lang="nl-NL" altLang="nl-NL" sz="1000" dirty="0">
              <a:solidFill>
                <a:srgbClr val="898989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33529" y="1323546"/>
            <a:ext cx="6187996" cy="473753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32368981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/>
          <p:cNvSpPr>
            <a:spLocks noGrp="1"/>
          </p:cNvSpPr>
          <p:nvPr>
            <p:ph type="title" idx="4294967295"/>
          </p:nvPr>
        </p:nvSpPr>
        <p:spPr>
          <a:xfrm>
            <a:off x="539750" y="260350"/>
            <a:ext cx="8229600" cy="1143000"/>
          </a:xfrm>
        </p:spPr>
        <p:txBody>
          <a:bodyPr anchor="t"/>
          <a:lstStyle/>
          <a:p>
            <a:pPr eaLnBrk="1" hangingPunct="1"/>
            <a:r>
              <a:rPr lang="nl-NL" altLang="nl-NL" sz="4000" dirty="0" smtClean="0">
                <a:solidFill>
                  <a:srgbClr val="54BDF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Redenen om te importeren</a:t>
            </a:r>
          </a:p>
        </p:txBody>
      </p:sp>
      <p:sp>
        <p:nvSpPr>
          <p:cNvPr id="11268" name="Tekstvak 8"/>
          <p:cNvSpPr txBox="1">
            <a:spLocks noChangeArrowheads="1"/>
          </p:cNvSpPr>
          <p:nvPr/>
        </p:nvSpPr>
        <p:spPr bwMode="auto">
          <a:xfrm>
            <a:off x="417860" y="957759"/>
            <a:ext cx="8308280" cy="569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nl-NL" sz="2800" dirty="0" smtClean="0"/>
              <a:t>We </a:t>
            </a:r>
            <a:r>
              <a:rPr lang="nl-NL" sz="2800" dirty="0"/>
              <a:t>importeren </a:t>
            </a:r>
            <a:r>
              <a:rPr lang="nl-NL" sz="2800" dirty="0" smtClean="0"/>
              <a:t>bepaalde producten:</a:t>
            </a:r>
            <a:endParaRPr lang="nl-NL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als </a:t>
            </a:r>
            <a:r>
              <a:rPr lang="nl-NL" sz="2800" dirty="0"/>
              <a:t>die in het buitenland goedkoper gemaakt kunnen worden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als </a:t>
            </a:r>
            <a:r>
              <a:rPr lang="nl-NL" sz="2800" dirty="0"/>
              <a:t>die buitenlandse producten een betere kwaliteit hebben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als </a:t>
            </a:r>
            <a:r>
              <a:rPr lang="nl-NL" sz="2800" dirty="0"/>
              <a:t>bepaalde grondstoffen niet of weinig voorkomen in Nederland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als </a:t>
            </a:r>
            <a:r>
              <a:rPr lang="nl-NL" sz="2800" dirty="0"/>
              <a:t>we bepaalde landbouwgewassen niet kunnen verbouwen omdat </a:t>
            </a:r>
            <a:r>
              <a:rPr lang="nl-NL" sz="2800" dirty="0" smtClean="0"/>
              <a:t>ons klimaat </a:t>
            </a:r>
            <a:r>
              <a:rPr lang="nl-NL" sz="2800" dirty="0"/>
              <a:t>er niet geschikt voor is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omdat </a:t>
            </a:r>
            <a:r>
              <a:rPr lang="nl-NL" sz="2800" dirty="0"/>
              <a:t>Nederlandse consumenten de keuze willen hebben </a:t>
            </a:r>
            <a:r>
              <a:rPr lang="nl-NL" sz="2800" dirty="0" smtClean="0"/>
              <a:t>tussen verschillende producten </a:t>
            </a:r>
            <a:r>
              <a:rPr lang="nl-NL" sz="2800" dirty="0"/>
              <a:t>en merken</a:t>
            </a:r>
            <a:endParaRPr lang="nl-NL" altLang="nl-NL" sz="2800" dirty="0"/>
          </a:p>
        </p:txBody>
      </p:sp>
      <p:sp>
        <p:nvSpPr>
          <p:cNvPr id="12293" name="Tekstvak 11"/>
          <p:cNvSpPr txBox="1">
            <a:spLocks noChangeArrowheads="1"/>
          </p:cNvSpPr>
          <p:nvPr/>
        </p:nvSpPr>
        <p:spPr bwMode="auto">
          <a:xfrm>
            <a:off x="5364163" y="2852738"/>
            <a:ext cx="3779837" cy="106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nl-NL" altLang="nl-NL" sz="1800"/>
          </a:p>
          <a:p>
            <a:pPr eaLnBrk="1" hangingPunct="1"/>
            <a:endParaRPr lang="nl-NL" altLang="nl-NL" sz="2800">
              <a:latin typeface="Corbel" panose="020B0503020204020204" pitchFamily="34" charset="0"/>
            </a:endParaRPr>
          </a:p>
          <a:p>
            <a:pPr eaLnBrk="1" hangingPunct="1"/>
            <a:endParaRPr lang="nl-NL" altLang="nl-NL" sz="1800">
              <a:latin typeface="Corbel" panose="020B0503020204020204" pitchFamily="34" charset="0"/>
            </a:endParaRPr>
          </a:p>
        </p:txBody>
      </p:sp>
      <p:sp>
        <p:nvSpPr>
          <p:cNvPr id="12295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000" dirty="0">
                <a:solidFill>
                  <a:srgbClr val="898989"/>
                </a:solidFill>
              </a:rPr>
              <a:t>© Noordhoff Uitgevers </a:t>
            </a:r>
            <a:r>
              <a:rPr lang="nl-NL" altLang="nl-NL" sz="1000" dirty="0" smtClean="0">
                <a:solidFill>
                  <a:srgbClr val="898989"/>
                </a:solidFill>
              </a:rPr>
              <a:t>2015</a:t>
            </a:r>
            <a:endParaRPr lang="nl-NL" altLang="nl-NL" sz="1000" dirty="0">
              <a:solidFill>
                <a:srgbClr val="898989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90976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84200" y="1916832"/>
            <a:ext cx="7804224" cy="4439518"/>
          </a:xfrm>
        </p:spPr>
        <p:txBody>
          <a:bodyPr/>
          <a:lstStyle/>
          <a:p>
            <a:pPr algn="l"/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Leg uit waarom Nederland deze producten importeert. </a:t>
            </a:r>
          </a:p>
        </p:txBody>
      </p:sp>
      <p:sp>
        <p:nvSpPr>
          <p:cNvPr id="3077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/>
            <a:r>
              <a:rPr lang="nl-NL" altLang="nl-NL" sz="1000" dirty="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Noordhoff Uitgevers </a:t>
            </a:r>
            <a:r>
              <a:rPr lang="nl-NL" altLang="nl-NL" sz="1000" dirty="0" smtClean="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  <a:endParaRPr lang="nl-NL" altLang="nl-NL" sz="1000" dirty="0">
              <a:solidFill>
                <a:srgbClr val="8989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8" name="Titel 1"/>
          <p:cNvSpPr>
            <a:spLocks/>
          </p:cNvSpPr>
          <p:nvPr/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nl-NL" altLang="nl-NL" sz="3600" dirty="0" smtClean="0">
                <a:solidFill>
                  <a:srgbClr val="54BDF2"/>
                </a:solidFill>
                <a:latin typeface="Arial" panose="020B0604020202020204" pitchFamily="34" charset="0"/>
              </a:rPr>
              <a:t>Importeren</a:t>
            </a:r>
            <a:endParaRPr lang="nl-NL" altLang="nl-NL" sz="3600" dirty="0">
              <a:solidFill>
                <a:srgbClr val="54BDF2"/>
              </a:solidFill>
              <a:latin typeface="Arial" panose="020B0604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20469" y="3957017"/>
            <a:ext cx="2399331" cy="2399331"/>
          </a:xfrm>
          <a:prstGeom prst="rect">
            <a:avLst/>
          </a:prstGeom>
        </p:spPr>
      </p:pic>
      <p:pic>
        <p:nvPicPr>
          <p:cNvPr id="1026" name="Picture 2" descr="D:\Pincode - 6e editie\Pincode - vmbo bb\ICT\Leerjaar 3\verkleind-beeld-Pincode-3gt\verkleind-beeld-Pincode-3gt\8 - hoofdstuk 8\80821A9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4562" y="4397218"/>
            <a:ext cx="2481064" cy="1645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T:\_algemeen\Rechtenvrij_beeld\ 3-1_Collector\PH058-Fruits et legumes\PH058-052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355341"/>
            <a:ext cx="2583811" cy="1719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231070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84200" y="1916832"/>
            <a:ext cx="7804224" cy="4439518"/>
          </a:xfrm>
        </p:spPr>
        <p:txBody>
          <a:bodyPr/>
          <a:lstStyle/>
          <a:p>
            <a:pPr algn="l"/>
            <a:r>
              <a:rPr lang="nl-NL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Uitvoerwaarde 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is het 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bedrag dat we in totaal met de export 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verdienen. </a:t>
            </a:r>
          </a:p>
          <a:p>
            <a:pPr algn="l"/>
            <a:endParaRPr lang="nl-NL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nl-NL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Invoerwaarde 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is wat we 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in totaal betalen voor de import van goederen 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en diensten. </a:t>
            </a:r>
          </a:p>
        </p:txBody>
      </p:sp>
      <p:sp>
        <p:nvSpPr>
          <p:cNvPr id="3077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/>
            <a:r>
              <a:rPr lang="nl-NL" altLang="nl-NL" sz="1000" dirty="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Noordhoff Uitgevers </a:t>
            </a:r>
            <a:r>
              <a:rPr lang="nl-NL" altLang="nl-NL" sz="1000" dirty="0" smtClean="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  <a:endParaRPr lang="nl-NL" altLang="nl-NL" sz="1000" dirty="0">
              <a:solidFill>
                <a:srgbClr val="8989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8" name="Titel 1"/>
          <p:cNvSpPr>
            <a:spLocks/>
          </p:cNvSpPr>
          <p:nvPr/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nl-NL" altLang="nl-NL" sz="3600" dirty="0" smtClean="0">
                <a:solidFill>
                  <a:srgbClr val="54BDF2"/>
                </a:solidFill>
                <a:latin typeface="Arial" panose="020B0604020202020204" pitchFamily="34" charset="0"/>
              </a:rPr>
              <a:t>Uit- en invoerwaarde</a:t>
            </a:r>
            <a:endParaRPr lang="nl-NL" altLang="nl-NL" sz="3600" dirty="0">
              <a:solidFill>
                <a:srgbClr val="54BDF2"/>
              </a:solidFill>
              <a:latin typeface="Arial" panose="020B0604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84200" y="1916832"/>
            <a:ext cx="7804224" cy="4439518"/>
          </a:xfrm>
        </p:spPr>
        <p:txBody>
          <a:bodyPr/>
          <a:lstStyle/>
          <a:p>
            <a:pPr algn="l"/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Invoerwaarde 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= ingevoerde hoeveelheid x prijs per eenheid</a:t>
            </a:r>
          </a:p>
          <a:p>
            <a:pPr algn="l"/>
            <a:endParaRPr lang="nl-NL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Uitvoerwaarde 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= uitgevoerde hoeveelheid x prijs per 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eenheid</a:t>
            </a: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7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/>
            <a:r>
              <a:rPr lang="nl-NL" altLang="nl-NL" sz="1000" dirty="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Noordhoff Uitgevers </a:t>
            </a:r>
            <a:r>
              <a:rPr lang="nl-NL" altLang="nl-NL" sz="1000" dirty="0" smtClean="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  <a:endParaRPr lang="nl-NL" altLang="nl-NL" sz="1000" dirty="0">
              <a:solidFill>
                <a:srgbClr val="8989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8" name="Titel 1"/>
          <p:cNvSpPr>
            <a:spLocks/>
          </p:cNvSpPr>
          <p:nvPr/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nl-NL" altLang="nl-NL" sz="3600" dirty="0" smtClean="0">
                <a:solidFill>
                  <a:srgbClr val="54BDF2"/>
                </a:solidFill>
                <a:latin typeface="Arial" panose="020B0604020202020204" pitchFamily="34" charset="0"/>
              </a:rPr>
              <a:t>Berekenen uit- en invoerwaarde</a:t>
            </a:r>
            <a:endParaRPr lang="nl-NL" altLang="nl-NL" sz="3600" dirty="0">
              <a:solidFill>
                <a:srgbClr val="54BDF2"/>
              </a:solidFill>
              <a:latin typeface="Arial" panose="020B0604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382940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PRESENTATION_ID" val="09000e5e80a84a6c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84cc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84cc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84ccd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84ccf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84cd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84cd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84cd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84cd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84cd8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84cd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84c2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84c2c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84caf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84cb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84cb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84cbb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84cbf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84cc3"/>
</p:tagLst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780</Words>
  <Application>Microsoft Office PowerPoint</Application>
  <PresentationFormat>On-screen Show (4:3)</PresentationFormat>
  <Paragraphs>108</Paragraphs>
  <Slides>18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Standaardontwerp</vt:lpstr>
      <vt:lpstr>§8.1 Nederland handelsland!</vt:lpstr>
      <vt:lpstr>Slide 2</vt:lpstr>
      <vt:lpstr>Slide 3</vt:lpstr>
      <vt:lpstr>Wederuitvoer</vt:lpstr>
      <vt:lpstr>Wederuitvoer</vt:lpstr>
      <vt:lpstr>Redenen om te importeren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Verzekeraar</dc:title>
  <dc:creator>Joop Mug</dc:creator>
  <cp:lastModifiedBy>sa-documentum</cp:lastModifiedBy>
  <cp:revision>43</cp:revision>
  <dcterms:created xsi:type="dcterms:W3CDTF">2011-02-22T13:52:07Z</dcterms:created>
  <dcterms:modified xsi:type="dcterms:W3CDTF">2016-05-31T10:41:39Z</dcterms:modified>
</cp:coreProperties>
</file>